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75" r:id="rId6"/>
    <p:sldId id="276" r:id="rId7"/>
    <p:sldId id="277" r:id="rId8"/>
    <p:sldId id="257" r:id="rId9"/>
    <p:sldId id="258" r:id="rId10"/>
    <p:sldId id="278" r:id="rId11"/>
    <p:sldId id="259" r:id="rId12"/>
    <p:sldId id="284" r:id="rId13"/>
    <p:sldId id="283" r:id="rId14"/>
    <p:sldId id="260" r:id="rId15"/>
    <p:sldId id="261" r:id="rId16"/>
    <p:sldId id="279" r:id="rId17"/>
    <p:sldId id="262" r:id="rId18"/>
    <p:sldId id="263" r:id="rId19"/>
    <p:sldId id="264" r:id="rId20"/>
    <p:sldId id="265" r:id="rId21"/>
    <p:sldId id="267" r:id="rId22"/>
    <p:sldId id="268" r:id="rId23"/>
    <p:sldId id="269" r:id="rId24"/>
    <p:sldId id="270"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55161BE-CB16-45DB-970B-E62D59654F62}"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D7FB-AA08-463B-B8A4-C5A1BE9960D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161BE-CB16-45DB-970B-E62D59654F62}"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D7FB-AA08-463B-B8A4-C5A1BE9960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161BE-CB16-45DB-970B-E62D59654F62}" type="datetimeFigureOut">
              <a:rPr lang="en-US" smtClean="0"/>
              <a:pPr/>
              <a:t>10/7/2019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B35D7FB-AA08-463B-B8A4-C5A1BE9960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161BE-CB16-45DB-970B-E62D59654F62}"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D7FB-AA08-463B-B8A4-C5A1BE9960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5161BE-CB16-45DB-970B-E62D59654F62}"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D7FB-AA08-463B-B8A4-C5A1BE9960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5161BE-CB16-45DB-970B-E62D59654F62}"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5D7FB-AA08-463B-B8A4-C5A1BE9960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5161BE-CB16-45DB-970B-E62D59654F62}" type="datetimeFigureOut">
              <a:rPr lang="en-US" smtClean="0"/>
              <a:pPr/>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5D7FB-AA08-463B-B8A4-C5A1BE9960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5161BE-CB16-45DB-970B-E62D59654F62}" type="datetimeFigureOut">
              <a:rPr lang="en-US" smtClean="0"/>
              <a:pPr/>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5D7FB-AA08-463B-B8A4-C5A1BE9960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161BE-CB16-45DB-970B-E62D59654F62}" type="datetimeFigureOut">
              <a:rPr lang="en-US" smtClean="0"/>
              <a:pPr/>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5D7FB-AA08-463B-B8A4-C5A1BE9960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5161BE-CB16-45DB-970B-E62D59654F62}"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5D7FB-AA08-463B-B8A4-C5A1BE9960D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55161BE-CB16-45DB-970B-E62D59654F62}" type="datetimeFigureOut">
              <a:rPr lang="en-US" smtClean="0"/>
              <a:pPr/>
              <a:t>10/7/2019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B35D7FB-AA08-463B-B8A4-C5A1BE9960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5161BE-CB16-45DB-970B-E62D59654F62}" type="datetimeFigureOut">
              <a:rPr lang="en-US" smtClean="0"/>
              <a:pPr/>
              <a:t>10/7/2019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B35D7FB-AA08-463B-B8A4-C5A1BE9960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athologyoutlines.com/topic/stainsck14.html" TargetMode="External"/><Relationship Id="rId2" Type="http://schemas.openxmlformats.org/officeDocument/2006/relationships/hyperlink" Target="http://www.pathologyoutlines.com/topic/stainsck5.html" TargetMode="External"/><Relationship Id="rId1" Type="http://schemas.openxmlformats.org/officeDocument/2006/relationships/slideLayout" Target="../slideLayouts/slideLayout2.xml"/><Relationship Id="rId6" Type="http://schemas.openxmlformats.org/officeDocument/2006/relationships/hyperlink" Target="http://www.pathologyoutlines.com/topic/stainscam52.html" TargetMode="External"/><Relationship Id="rId5" Type="http://schemas.openxmlformats.org/officeDocument/2006/relationships/hyperlink" Target="http://www.pathologyoutlines.com/topic/stainsck18.html" TargetMode="External"/><Relationship Id="rId4" Type="http://schemas.openxmlformats.org/officeDocument/2006/relationships/hyperlink" Target="http://www.pathologyoutlines.com/topic/stainsCK35bh11.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Oral pathology lec.1</a:t>
            </a:r>
            <a:endParaRPr lang="en-US" dirty="0"/>
          </a:p>
        </p:txBody>
      </p:sp>
      <p:sp>
        <p:nvSpPr>
          <p:cNvPr id="3" name="Subtitle 2"/>
          <p:cNvSpPr>
            <a:spLocks noGrp="1"/>
          </p:cNvSpPr>
          <p:nvPr>
            <p:ph type="subTitle" idx="1"/>
          </p:nvPr>
        </p:nvSpPr>
        <p:spPr/>
        <p:txBody>
          <a:bodyPr>
            <a:normAutofit/>
          </a:bodyPr>
          <a:lstStyle/>
          <a:p>
            <a:r>
              <a:rPr lang="en-US" sz="2800" b="1" dirty="0" smtClean="0"/>
              <a:t>Introduction</a:t>
            </a:r>
            <a:endParaRPr lang="en-US"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Autofit/>
          </a:bodyPr>
          <a:lstStyle/>
          <a:p>
            <a:pPr fontAlgn="base"/>
            <a:r>
              <a:rPr lang="en-US" sz="2400" dirty="0" err="1" smtClean="0"/>
              <a:t>Submucosa</a:t>
            </a:r>
            <a:r>
              <a:rPr lang="en-US" sz="2400" dirty="0" smtClean="0"/>
              <a:t> has dense </a:t>
            </a:r>
            <a:r>
              <a:rPr lang="en-US" sz="2400" dirty="0" err="1" smtClean="0"/>
              <a:t>collagenous</a:t>
            </a:r>
            <a:r>
              <a:rPr lang="en-US" sz="2400" dirty="0" smtClean="0"/>
              <a:t> fibrous tissue. </a:t>
            </a:r>
          </a:p>
          <a:p>
            <a:pPr fontAlgn="base"/>
            <a:r>
              <a:rPr lang="en-US" sz="2400" dirty="0" smtClean="0"/>
              <a:t>Oral tongue mucosa: modified keratinized </a:t>
            </a:r>
            <a:r>
              <a:rPr lang="en-US" sz="2400" dirty="0" err="1" smtClean="0"/>
              <a:t>squamous</a:t>
            </a:r>
            <a:r>
              <a:rPr lang="en-US" sz="2400" dirty="0" smtClean="0"/>
              <a:t> epithelium with small papillae; papillae can be </a:t>
            </a:r>
            <a:r>
              <a:rPr lang="en-US" sz="2400" dirty="0" err="1" smtClean="0"/>
              <a:t>filiform</a:t>
            </a:r>
            <a:r>
              <a:rPr lang="en-US" sz="2400" dirty="0" smtClean="0"/>
              <a:t> (majority, conical projections of keratinized epithelium), </a:t>
            </a:r>
            <a:r>
              <a:rPr lang="en-US" sz="2400" dirty="0" err="1" smtClean="0"/>
              <a:t>fungiform</a:t>
            </a:r>
            <a:r>
              <a:rPr lang="en-US" sz="2400" dirty="0" smtClean="0"/>
              <a:t> (rounded elevations, </a:t>
            </a:r>
            <a:r>
              <a:rPr lang="en-US" sz="2400" dirty="0" err="1" smtClean="0"/>
              <a:t>nonkeratinized</a:t>
            </a:r>
            <a:r>
              <a:rPr lang="en-US" sz="2400" dirty="0" smtClean="0"/>
              <a:t>), foliate (along sides of tongue) or </a:t>
            </a:r>
            <a:r>
              <a:rPr lang="en-US" sz="2400" dirty="0" err="1" smtClean="0"/>
              <a:t>cirucumvallate</a:t>
            </a:r>
            <a:r>
              <a:rPr lang="en-US" sz="2400" dirty="0" smtClean="0"/>
              <a:t> (at junction of anterior 2/3 and posterior 1/3 tongue, largest papillae). </a:t>
            </a:r>
          </a:p>
          <a:p>
            <a:pPr fontAlgn="base"/>
            <a:r>
              <a:rPr lang="en-US" sz="2400" dirty="0" smtClean="0"/>
              <a:t>Taste buds: barrel shaped, lightly staining, </a:t>
            </a:r>
            <a:r>
              <a:rPr lang="en-US" sz="2400" dirty="0" err="1" smtClean="0"/>
              <a:t>intramucosal</a:t>
            </a:r>
            <a:r>
              <a:rPr lang="en-US" sz="2400" dirty="0" smtClean="0"/>
              <a:t> sensory receptors present in large numbers on </a:t>
            </a:r>
            <a:r>
              <a:rPr lang="en-US" sz="2400" dirty="0" err="1" smtClean="0"/>
              <a:t>circumvallate</a:t>
            </a:r>
            <a:r>
              <a:rPr lang="en-US" sz="2400" dirty="0" smtClean="0"/>
              <a:t> papillae and in lesser numbers elsewhere .</a:t>
            </a:r>
          </a:p>
          <a:p>
            <a:pPr fontAlgn="base"/>
            <a:r>
              <a:rPr lang="en-US" sz="2400" dirty="0" smtClean="0"/>
              <a:t>Intraepithelial </a:t>
            </a:r>
            <a:r>
              <a:rPr lang="en-US" sz="2400" dirty="0" err="1" smtClean="0"/>
              <a:t>nonkeratinocytes</a:t>
            </a:r>
            <a:r>
              <a:rPr lang="en-US" sz="2400" dirty="0" smtClean="0"/>
              <a:t>: </a:t>
            </a:r>
            <a:r>
              <a:rPr lang="en-US" sz="2400" dirty="0" err="1" smtClean="0"/>
              <a:t>melanocytes</a:t>
            </a:r>
            <a:r>
              <a:rPr lang="en-US" sz="2400" dirty="0" smtClean="0"/>
              <a:t> (basal), Merkel cells (basal), </a:t>
            </a:r>
            <a:r>
              <a:rPr lang="en-US" sz="2400" dirty="0" err="1" smtClean="0"/>
              <a:t>Langerhans</a:t>
            </a:r>
            <a:r>
              <a:rPr lang="en-US" sz="2400" dirty="0" smtClean="0"/>
              <a:t> cells (</a:t>
            </a:r>
            <a:r>
              <a:rPr lang="en-US" sz="2400" dirty="0" err="1" smtClean="0"/>
              <a:t>suprabasal</a:t>
            </a:r>
            <a:r>
              <a:rPr lang="en-US" sz="2400" dirty="0" smtClean="0"/>
              <a:t>) and lymphocytes occur in oral mucosa. </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dirty="0" smtClean="0"/>
              <a:t>Ectopic sebaceous glands (Fordyce spots) increase with age in adults </a:t>
            </a:r>
          </a:p>
          <a:p>
            <a:pPr fontAlgn="base"/>
            <a:r>
              <a:rPr lang="en-US" dirty="0" smtClean="0"/>
              <a:t>Tonsillectomy specimens frequently contain skeletal muscle.</a:t>
            </a:r>
          </a:p>
          <a:p>
            <a:pPr fontAlgn="base"/>
            <a:r>
              <a:rPr lang="en-US" dirty="0" smtClean="0"/>
              <a:t>Oral </a:t>
            </a:r>
            <a:r>
              <a:rPr lang="en-US" dirty="0"/>
              <a:t>epithelium expresses </a:t>
            </a:r>
            <a:r>
              <a:rPr lang="en-US" b="1" dirty="0" err="1">
                <a:hlinkClick r:id="rId2"/>
              </a:rPr>
              <a:t>cytokeratin</a:t>
            </a:r>
            <a:r>
              <a:rPr lang="en-US" b="1" dirty="0">
                <a:hlinkClick r:id="rId2"/>
              </a:rPr>
              <a:t> 5</a:t>
            </a:r>
            <a:r>
              <a:rPr lang="en-US" dirty="0"/>
              <a:t> and </a:t>
            </a:r>
            <a:r>
              <a:rPr lang="en-US" b="1" dirty="0">
                <a:hlinkClick r:id="rId3"/>
              </a:rPr>
              <a:t>14</a:t>
            </a:r>
            <a:r>
              <a:rPr lang="en-US" dirty="0"/>
              <a:t>, </a:t>
            </a:r>
            <a:r>
              <a:rPr lang="en-US" b="1" dirty="0"/>
              <a:t>ABO blood group antigens</a:t>
            </a:r>
            <a:r>
              <a:rPr lang="en-US" dirty="0"/>
              <a:t> </a:t>
            </a:r>
          </a:p>
          <a:p>
            <a:pPr fontAlgn="base"/>
            <a:r>
              <a:rPr lang="en-US" dirty="0"/>
              <a:t>Taste buds express </a:t>
            </a:r>
            <a:r>
              <a:rPr lang="en-US" b="1" dirty="0">
                <a:hlinkClick r:id="rId4"/>
              </a:rPr>
              <a:t>low molecular weight keratins</a:t>
            </a:r>
            <a:r>
              <a:rPr lang="en-US" dirty="0"/>
              <a:t>, such as </a:t>
            </a:r>
            <a:r>
              <a:rPr lang="en-US" b="1" dirty="0">
                <a:hlinkClick r:id="rId5"/>
              </a:rPr>
              <a:t>CK18</a:t>
            </a:r>
            <a:r>
              <a:rPr lang="en-US" dirty="0"/>
              <a:t> and </a:t>
            </a:r>
            <a:r>
              <a:rPr lang="en-US" b="1" dirty="0">
                <a:hlinkClick r:id="rId6"/>
              </a:rPr>
              <a:t>CAM5.2</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Ectoderm/ </a:t>
            </a:r>
            <a:r>
              <a:rPr lang="en-US" dirty="0" err="1" smtClean="0"/>
              <a:t>ameloblsts</a:t>
            </a:r>
            <a:r>
              <a:rPr lang="en-US" dirty="0" smtClean="0"/>
              <a:t>/ enamel matrix</a:t>
            </a:r>
          </a:p>
          <a:p>
            <a:r>
              <a:rPr lang="en-US" dirty="0" smtClean="0"/>
              <a:t>Mesoderm/ </a:t>
            </a:r>
            <a:r>
              <a:rPr lang="en-US" dirty="0" err="1" smtClean="0"/>
              <a:t>odentoblast</a:t>
            </a:r>
            <a:r>
              <a:rPr lang="en-US" dirty="0" smtClean="0"/>
              <a:t>/  dental matrix</a:t>
            </a:r>
          </a:p>
          <a:p>
            <a:r>
              <a:rPr lang="en-US" dirty="0" smtClean="0"/>
              <a:t>Dentin / enamel / </a:t>
            </a:r>
            <a:r>
              <a:rPr lang="en-US" dirty="0" err="1" smtClean="0"/>
              <a:t>cementum</a:t>
            </a:r>
            <a:endParaRPr lang="en-US" dirty="0" smtClean="0"/>
          </a:p>
          <a:p>
            <a:r>
              <a:rPr lang="en-US" smtClean="0"/>
              <a:t>Dental pulp</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Dental caries</a:t>
            </a:r>
          </a:p>
          <a:p>
            <a:r>
              <a:rPr lang="en-US" dirty="0" smtClean="0"/>
              <a:t>Periodontal Pathology</a:t>
            </a:r>
          </a:p>
          <a:p>
            <a:r>
              <a:rPr lang="en-US" dirty="0" smtClean="0"/>
              <a:t>Cysts</a:t>
            </a:r>
          </a:p>
          <a:p>
            <a:r>
              <a:rPr lang="en-US" dirty="0" err="1" smtClean="0"/>
              <a:t>Odentogenic</a:t>
            </a:r>
            <a:r>
              <a:rPr lang="en-US" dirty="0" smtClean="0"/>
              <a:t> tumor</a:t>
            </a:r>
          </a:p>
          <a:p>
            <a:r>
              <a:rPr lang="en-US" dirty="0" smtClean="0"/>
              <a:t>Bone diseases</a:t>
            </a:r>
          </a:p>
          <a:p>
            <a:r>
              <a:rPr lang="en-US" dirty="0" smtClean="0"/>
              <a:t>Infectious diseases</a:t>
            </a:r>
          </a:p>
          <a:p>
            <a:r>
              <a:rPr lang="en-US" dirty="0" smtClean="0"/>
              <a:t>Developmental abnormality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solidFill>
                  <a:srgbClr val="FF0000"/>
                </a:solidFill>
              </a:rPr>
              <a:t>Indications:</a:t>
            </a:r>
            <a:r>
              <a:rPr lang="en-US" b="1" dirty="0" smtClean="0"/>
              <a:t>  </a:t>
            </a:r>
          </a:p>
          <a:p>
            <a:pPr>
              <a:buFont typeface="Wingdings" pitchFamily="2" charset="2"/>
              <a:buChar char="ü"/>
            </a:pPr>
            <a:r>
              <a:rPr lang="en-US" b="1" dirty="0" smtClean="0"/>
              <a:t>Alteration from normal</a:t>
            </a:r>
            <a:r>
              <a:rPr lang="en-US" dirty="0" smtClean="0"/>
              <a:t>: When it is not possible to identify the condition clinically, a </a:t>
            </a:r>
            <a:r>
              <a:rPr lang="en-US" dirty="0" err="1" smtClean="0"/>
              <a:t>histopathological</a:t>
            </a:r>
            <a:r>
              <a:rPr lang="en-US" dirty="0" smtClean="0"/>
              <a:t> investigation is necessary.</a:t>
            </a:r>
          </a:p>
          <a:p>
            <a:pPr>
              <a:buFont typeface="Wingdings" pitchFamily="2" charset="2"/>
              <a:buChar char="ü"/>
            </a:pPr>
            <a:r>
              <a:rPr lang="en-US" b="1" dirty="0" smtClean="0"/>
              <a:t>Evaluation of histological nature</a:t>
            </a:r>
            <a:r>
              <a:rPr lang="en-US" dirty="0" smtClean="0"/>
              <a:t>: to evaluate the exact histological nature of any soft tissue or intra-osseous lesion.</a:t>
            </a:r>
          </a:p>
          <a:p>
            <a:pPr>
              <a:buFont typeface="Wingdings" pitchFamily="2" charset="2"/>
              <a:buChar char="ü"/>
            </a:pPr>
            <a:r>
              <a:rPr lang="en-US" b="1" dirty="0" smtClean="0"/>
              <a:t>Screening of abnormal tissue</a:t>
            </a:r>
            <a:r>
              <a:rPr lang="en-US" dirty="0" smtClean="0"/>
              <a:t>: </a:t>
            </a:r>
          </a:p>
          <a:p>
            <a:pPr>
              <a:buFont typeface="Wingdings" pitchFamily="2" charset="2"/>
              <a:buChar char="ü"/>
            </a:pPr>
            <a:r>
              <a:rPr lang="en-US" b="1" dirty="0" smtClean="0"/>
              <a:t>Confirmation of diagnosis: </a:t>
            </a:r>
          </a:p>
          <a:p>
            <a:pPr>
              <a:buFont typeface="Wingdings" pitchFamily="2" charset="2"/>
              <a:buChar char="ü"/>
            </a:pPr>
            <a:r>
              <a:rPr lang="en-US" dirty="0" smtClean="0"/>
              <a:t> </a:t>
            </a:r>
            <a:r>
              <a:rPr lang="en-US" b="1" dirty="0" smtClean="0"/>
              <a:t>Evaluation of </a:t>
            </a:r>
            <a:r>
              <a:rPr lang="en-US" b="1" dirty="0" err="1" smtClean="0"/>
              <a:t>nonneoplastic</a:t>
            </a:r>
            <a:r>
              <a:rPr lang="en-US" b="1" dirty="0" smtClean="0"/>
              <a:t> lesion</a:t>
            </a:r>
            <a:r>
              <a:rPr lang="en-US" dirty="0" smtClean="0"/>
              <a:t>:  such as mucosal </a:t>
            </a:r>
            <a:r>
              <a:rPr lang="en-US" dirty="0" err="1" smtClean="0"/>
              <a:t>nodules,papilloma,erosive</a:t>
            </a:r>
            <a:r>
              <a:rPr lang="en-US" dirty="0" smtClean="0"/>
              <a:t> lichen </a:t>
            </a:r>
            <a:r>
              <a:rPr lang="en-US" dirty="0" err="1" smtClean="0"/>
              <a:t>planus</a:t>
            </a:r>
            <a:r>
              <a:rPr lang="en-US" dirty="0" smtClean="0"/>
              <a:t>, </a:t>
            </a:r>
            <a:r>
              <a:rPr lang="en-US" dirty="0" err="1" smtClean="0"/>
              <a:t>erythema</a:t>
            </a:r>
            <a:r>
              <a:rPr lang="en-US" dirty="0" smtClean="0"/>
              <a:t> </a:t>
            </a:r>
            <a:r>
              <a:rPr lang="en-US" dirty="0" err="1" smtClean="0"/>
              <a:t>multiforme</a:t>
            </a:r>
            <a:r>
              <a:rPr lang="en-US" dirty="0" smtClean="0"/>
              <a:t>, lupus </a:t>
            </a:r>
            <a:r>
              <a:rPr lang="en-US" dirty="0" err="1" smtClean="0"/>
              <a:t>erythematous</a:t>
            </a:r>
            <a:r>
              <a:rPr lang="en-US" dirty="0" smtClean="0"/>
              <a:t> </a:t>
            </a:r>
            <a:r>
              <a:rPr lang="en-US" dirty="0" err="1" smtClean="0"/>
              <a:t>pemphigus</a:t>
            </a:r>
            <a:r>
              <a:rPr lang="en-US" dirty="0" smtClean="0"/>
              <a:t>, </a:t>
            </a:r>
            <a:r>
              <a:rPr lang="en-US" dirty="0" err="1" smtClean="0"/>
              <a:t>pemphigoid</a:t>
            </a:r>
            <a:r>
              <a:rPr lang="en-US" dirty="0" smtClean="0"/>
              <a:t> and </a:t>
            </a:r>
            <a:r>
              <a:rPr lang="en-US" dirty="0" err="1" smtClean="0"/>
              <a:t>desquamative</a:t>
            </a:r>
            <a:r>
              <a:rPr lang="en-US" dirty="0" smtClean="0"/>
              <a:t> gingivitis.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Contraindication :</a:t>
            </a:r>
          </a:p>
          <a:p>
            <a:pPr>
              <a:buFont typeface="Wingdings" pitchFamily="2" charset="2"/>
              <a:buChar char="§"/>
            </a:pPr>
            <a:r>
              <a:rPr lang="en-US" b="1" dirty="0" smtClean="0"/>
              <a:t>Inflammatory lesion</a:t>
            </a:r>
            <a:r>
              <a:rPr lang="en-US" dirty="0" smtClean="0"/>
              <a:t>: Biopsy is not usually indicated in acute </a:t>
            </a:r>
            <a:r>
              <a:rPr lang="en-US" dirty="0" err="1" smtClean="0"/>
              <a:t>infalmmatory</a:t>
            </a:r>
            <a:r>
              <a:rPr lang="en-US" dirty="0" smtClean="0"/>
              <a:t> lesion.</a:t>
            </a:r>
          </a:p>
          <a:p>
            <a:pPr>
              <a:buFont typeface="Wingdings" pitchFamily="2" charset="2"/>
              <a:buChar char="§"/>
            </a:pPr>
            <a:r>
              <a:rPr lang="en-US" dirty="0" smtClean="0"/>
              <a:t> </a:t>
            </a:r>
            <a:r>
              <a:rPr lang="en-US" b="1" dirty="0" smtClean="0"/>
              <a:t>Site near the vital structure</a:t>
            </a:r>
            <a:r>
              <a:rPr lang="en-US" dirty="0" smtClean="0"/>
              <a:t>: One should be very careful while performing biopsy of the lesion adjacent to vital structure.</a:t>
            </a:r>
          </a:p>
          <a:p>
            <a:pPr>
              <a:buFont typeface="Wingdings" pitchFamily="2" charset="2"/>
              <a:buChar char="§"/>
            </a:pPr>
            <a:r>
              <a:rPr lang="en-US" b="1" dirty="0" err="1" smtClean="0"/>
              <a:t>Angiomatous</a:t>
            </a:r>
            <a:r>
              <a:rPr lang="en-US" b="1" dirty="0" smtClean="0"/>
              <a:t> lesion</a:t>
            </a:r>
            <a:r>
              <a:rPr lang="en-US" dirty="0" smtClean="0"/>
              <a:t>: Unless it is needed you shouldn’t go for the biopsy of </a:t>
            </a:r>
            <a:r>
              <a:rPr lang="en-US" dirty="0" err="1" smtClean="0"/>
              <a:t>angiomatous</a:t>
            </a:r>
            <a:r>
              <a:rPr lang="en-US" dirty="0" smtClean="0"/>
              <a:t> lesion.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solidFill>
                  <a:srgbClr val="FF0000"/>
                </a:solidFill>
              </a:rPr>
              <a:t>Biopsy should not be delayed when following features are present:</a:t>
            </a:r>
          </a:p>
          <a:p>
            <a:r>
              <a:rPr lang="en-US" b="1" dirty="0" smtClean="0"/>
              <a:t> Rapid increase in size</a:t>
            </a:r>
            <a:r>
              <a:rPr lang="en-US" dirty="0" smtClean="0"/>
              <a:t> of the lesion that cannot be explained by inflammation, edema and opening of new vascular channels.</a:t>
            </a:r>
          </a:p>
          <a:p>
            <a:r>
              <a:rPr lang="en-US" b="1" dirty="0" smtClean="0"/>
              <a:t> Absence of any recognized irritant</a:t>
            </a:r>
            <a:r>
              <a:rPr lang="en-US" dirty="0" smtClean="0"/>
              <a:t>, particularly when the lesion is chronically ulcerated or bleeds spontaneously.</a:t>
            </a:r>
          </a:p>
          <a:p>
            <a:r>
              <a:rPr lang="en-US" b="1" dirty="0" smtClean="0"/>
              <a:t> Presence of firm regional lymph nodes</a:t>
            </a:r>
            <a:r>
              <a:rPr lang="en-US" dirty="0" smtClean="0"/>
              <a:t>, especially when they seem to be fixed to surrounding tissues.</a:t>
            </a:r>
          </a:p>
          <a:p>
            <a:r>
              <a:rPr lang="en-US" dirty="0" smtClean="0"/>
              <a:t> </a:t>
            </a:r>
            <a:r>
              <a:rPr lang="en-US" b="1" dirty="0" smtClean="0"/>
              <a:t>Destruction of roots and loosening of teeth </a:t>
            </a:r>
            <a:r>
              <a:rPr lang="en-US" dirty="0" smtClean="0"/>
              <a:t>with evidence of rapid expansion of the jaw History of malignancy elsewhere in the body, previous history of oral cancer and radiation therapy.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Application of Biopsy in Dentistry </a:t>
            </a:r>
          </a:p>
          <a:p>
            <a:pPr>
              <a:buNone/>
            </a:pPr>
            <a:r>
              <a:rPr lang="en-US" dirty="0" smtClean="0"/>
              <a:t>•	Diagnosis of pathologic lesions </a:t>
            </a:r>
          </a:p>
          <a:p>
            <a:pPr>
              <a:buNone/>
            </a:pPr>
            <a:r>
              <a:rPr lang="en-US" dirty="0" smtClean="0"/>
              <a:t>•	Determining </a:t>
            </a:r>
            <a:r>
              <a:rPr lang="en-US" dirty="0" err="1" smtClean="0"/>
              <a:t>neoplastic</a:t>
            </a:r>
            <a:r>
              <a:rPr lang="en-US" dirty="0" smtClean="0"/>
              <a:t> and non-</a:t>
            </a:r>
            <a:r>
              <a:rPr lang="en-US" dirty="0" err="1" smtClean="0"/>
              <a:t>neoplastic</a:t>
            </a:r>
            <a:r>
              <a:rPr lang="en-US" dirty="0" smtClean="0"/>
              <a:t>	lesions </a:t>
            </a:r>
          </a:p>
          <a:p>
            <a:pPr>
              <a:buNone/>
            </a:pPr>
            <a:r>
              <a:rPr lang="en-US" dirty="0" smtClean="0"/>
              <a:t>•	Therapeutic assessment </a:t>
            </a:r>
          </a:p>
          <a:p>
            <a:pPr>
              <a:buNone/>
            </a:pPr>
            <a:r>
              <a:rPr lang="en-US" dirty="0" smtClean="0"/>
              <a:t>•	Grading of tumor </a:t>
            </a:r>
          </a:p>
          <a:p>
            <a:pPr>
              <a:buNone/>
            </a:pPr>
            <a:r>
              <a:rPr lang="en-US" dirty="0" smtClean="0"/>
              <a:t>•	Diagnosis of metastatic lesions </a:t>
            </a:r>
          </a:p>
          <a:p>
            <a:pPr>
              <a:buNone/>
            </a:pPr>
            <a:r>
              <a:rPr lang="en-US" dirty="0" smtClean="0"/>
              <a:t>•	Evaluation of recurrence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0000"/>
                </a:solidFill>
              </a:rPr>
              <a:t>Complication of Biopsy </a:t>
            </a:r>
          </a:p>
          <a:p>
            <a:pPr>
              <a:buNone/>
            </a:pPr>
            <a:r>
              <a:rPr lang="en-US" dirty="0" smtClean="0"/>
              <a:t>•	Hemorrhage</a:t>
            </a:r>
          </a:p>
          <a:p>
            <a:pPr>
              <a:buNone/>
            </a:pPr>
            <a:r>
              <a:rPr lang="en-US" dirty="0" smtClean="0"/>
              <a:t> •	Infection </a:t>
            </a:r>
          </a:p>
          <a:p>
            <a:pPr>
              <a:buNone/>
            </a:pPr>
            <a:r>
              <a:rPr lang="en-US" dirty="0" smtClean="0"/>
              <a:t>•	Poor biopsy wound	healing </a:t>
            </a:r>
          </a:p>
          <a:p>
            <a:pPr>
              <a:buNone/>
            </a:pPr>
            <a:r>
              <a:rPr lang="en-US" dirty="0" smtClean="0"/>
              <a:t>•	Spread to adjacent organs and reaction to	local	anesthesia.</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FF0000"/>
                </a:solidFill>
              </a:rPr>
              <a:t>Ideal Requirement of Biopsy Tissue Less traumatized: </a:t>
            </a:r>
          </a:p>
          <a:p>
            <a:pPr>
              <a:buFont typeface="Courier New" pitchFamily="49" charset="0"/>
              <a:buChar char="o"/>
            </a:pPr>
            <a:r>
              <a:rPr lang="en-US" b="1" dirty="0" smtClean="0">
                <a:solidFill>
                  <a:srgbClr val="FF0000"/>
                </a:solidFill>
              </a:rPr>
              <a:t> </a:t>
            </a:r>
            <a:r>
              <a:rPr lang="en-US" dirty="0" smtClean="0"/>
              <a:t>The tissue taken for biopsy should have minimal trauma.</a:t>
            </a:r>
          </a:p>
          <a:p>
            <a:pPr>
              <a:buFont typeface="Courier New" pitchFamily="49" charset="0"/>
              <a:buChar char="o"/>
            </a:pPr>
            <a:r>
              <a:rPr lang="en-US" dirty="0" smtClean="0"/>
              <a:t> Adequate representative tissue: It must include the most suitable representative pathologic region of a lesion for a pathologist to interpret.</a:t>
            </a:r>
          </a:p>
          <a:p>
            <a:pPr>
              <a:buFont typeface="Courier New" pitchFamily="49" charset="0"/>
              <a:buChar char="o"/>
            </a:pPr>
            <a:r>
              <a:rPr lang="en-US" dirty="0" smtClean="0"/>
              <a:t> To facilitate treatment: Biopsy sample should help to facilitate to prescribed treatment and assess its efficacy.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Introduction and Review :</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Oral cavity extends </a:t>
            </a:r>
            <a:r>
              <a:rPr lang="en-US" dirty="0" err="1" smtClean="0"/>
              <a:t>anteriorly</a:t>
            </a:r>
            <a:r>
              <a:rPr lang="en-US" dirty="0" smtClean="0"/>
              <a:t> from vermilion junction of lips to junction of hard and soft palate above and to line of </a:t>
            </a:r>
            <a:r>
              <a:rPr lang="en-US" dirty="0" err="1" smtClean="0"/>
              <a:t>circumvallate</a:t>
            </a:r>
            <a:r>
              <a:rPr lang="en-US" dirty="0" smtClean="0"/>
              <a:t> papillae on dorsal tongue below; communicates freely with </a:t>
            </a:r>
            <a:r>
              <a:rPr lang="en-US" dirty="0" err="1" smtClean="0"/>
              <a:t>oropharynx</a:t>
            </a:r>
            <a:r>
              <a:rPr lang="en-US" dirty="0" smtClean="0"/>
              <a:t> </a:t>
            </a:r>
            <a:r>
              <a:rPr lang="en-US" dirty="0" err="1" smtClean="0"/>
              <a:t>posteriorly</a:t>
            </a:r>
            <a:r>
              <a:rPr lang="en-US" dirty="0" smtClean="0"/>
              <a:t> </a:t>
            </a:r>
          </a:p>
          <a:p>
            <a:pPr fontAlgn="base"/>
            <a:r>
              <a:rPr lang="en-US" dirty="0" smtClean="0"/>
              <a:t>Oral cavity contains </a:t>
            </a:r>
            <a:r>
              <a:rPr lang="en-US" dirty="0" err="1" smtClean="0"/>
              <a:t>buccal</a:t>
            </a:r>
            <a:r>
              <a:rPr lang="en-US" dirty="0" smtClean="0"/>
              <a:t> mucosa, maxillary and </a:t>
            </a:r>
            <a:r>
              <a:rPr lang="en-US" dirty="0" err="1" smtClean="0"/>
              <a:t>mandibular</a:t>
            </a:r>
            <a:r>
              <a:rPr lang="en-US" dirty="0" smtClean="0"/>
              <a:t> arches, </a:t>
            </a:r>
            <a:r>
              <a:rPr lang="en-US" dirty="0" err="1" smtClean="0"/>
              <a:t>retromolar</a:t>
            </a:r>
            <a:r>
              <a:rPr lang="en-US" dirty="0" smtClean="0"/>
              <a:t> </a:t>
            </a:r>
            <a:r>
              <a:rPr lang="en-US" dirty="0" err="1" smtClean="0"/>
              <a:t>trigone</a:t>
            </a:r>
            <a:r>
              <a:rPr lang="en-US" dirty="0" smtClean="0"/>
              <a:t>, anterior 2/3 of tongue, floor of mouth and hard palate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Teeth specimen: For the </a:t>
            </a:r>
            <a:r>
              <a:rPr lang="en-US" dirty="0" err="1" smtClean="0"/>
              <a:t>histologic</a:t>
            </a:r>
            <a:r>
              <a:rPr lang="en-US" dirty="0" smtClean="0"/>
              <a:t> examination of teeth, the apex of tooth should be clipped with a pair of pliers or a small hole should be drilled into the </a:t>
            </a:r>
            <a:r>
              <a:rPr lang="en-US" dirty="0" err="1" smtClean="0"/>
              <a:t>radicular</a:t>
            </a:r>
            <a:r>
              <a:rPr lang="en-US" dirty="0" smtClean="0"/>
              <a:t> pulp with dental bur to allow penetration of the fixative. The excellent preservation of cellular detail required is obtained by following methods: ∙ Cutting the specimen into tiny blocks before fixation. ∙ Use of special fixatives that preserve cellular detail with minimum disruption from rapid dehydration or osmotic shock. ∙ Post fixation and processing of tissues in the laboratory after the initial period of </a:t>
            </a:r>
            <a:r>
              <a:rPr lang="en-US" dirty="0" err="1" smtClean="0"/>
              <a:t>prefixation</a:t>
            </a:r>
            <a:r>
              <a:rPr lang="en-US" dirty="0" smtClean="0"/>
              <a:t>. As soon as possible after the surgical procedure.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biopsy</a:t>
            </a:r>
            <a:endParaRPr lang="en-US" dirty="0"/>
          </a:p>
        </p:txBody>
      </p:sp>
      <p:sp>
        <p:nvSpPr>
          <p:cNvPr id="3" name="Content Placeholder 2"/>
          <p:cNvSpPr>
            <a:spLocks noGrp="1"/>
          </p:cNvSpPr>
          <p:nvPr>
            <p:ph idx="1"/>
          </p:nvPr>
        </p:nvSpPr>
        <p:spPr/>
        <p:txBody>
          <a:bodyPr/>
          <a:lstStyle/>
          <a:p>
            <a:r>
              <a:rPr lang="en-US" b="1" u="sng" dirty="0" err="1" smtClean="0"/>
              <a:t>Incisional</a:t>
            </a:r>
            <a:r>
              <a:rPr lang="en-US" b="1" u="sng" dirty="0" smtClean="0"/>
              <a:t> Biopsy</a:t>
            </a:r>
            <a:r>
              <a:rPr lang="en-US" dirty="0" smtClean="0"/>
              <a:t>: can be performed by removing a wedge shaped specimen of the pathological tissue along with surrounding normal zone.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Indications:</a:t>
            </a:r>
          </a:p>
          <a:p>
            <a:r>
              <a:rPr lang="en-US" dirty="0" smtClean="0"/>
              <a:t> Large lesion: If the lesion is large and diffuse and extends deeply into the surrounding tissue so that total removal cannot be obtained easily with local anesthesia, an </a:t>
            </a:r>
            <a:r>
              <a:rPr lang="en-US" dirty="0" err="1" smtClean="0"/>
              <a:t>incisional</a:t>
            </a:r>
            <a:r>
              <a:rPr lang="en-US" dirty="0" smtClean="0"/>
              <a:t> biopsy is indicated.</a:t>
            </a:r>
          </a:p>
          <a:p>
            <a:r>
              <a:rPr lang="en-US" dirty="0" smtClean="0"/>
              <a:t> Management point of view: Lesions in which diagnosis will determine whether the treatment should be conservative or radical.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err="1" smtClean="0"/>
              <a:t>Excisional</a:t>
            </a:r>
            <a:r>
              <a:rPr lang="en-US" b="1" u="sng" dirty="0" smtClean="0"/>
              <a:t> Biopsy:</a:t>
            </a:r>
          </a:p>
          <a:p>
            <a:r>
              <a:rPr lang="en-US" dirty="0" smtClean="0"/>
              <a:t> Total excision of a small lesion for microscopic examination is called as ‘</a:t>
            </a:r>
            <a:r>
              <a:rPr lang="en-US" dirty="0" err="1" smtClean="0"/>
              <a:t>excisional</a:t>
            </a:r>
            <a:r>
              <a:rPr lang="en-US" dirty="0" smtClean="0"/>
              <a:t> biopsy’. </a:t>
            </a:r>
          </a:p>
          <a:p>
            <a:r>
              <a:rPr lang="en-US" dirty="0" smtClean="0"/>
              <a:t>It is a therapeutic as well as a diagnostic procedure.</a:t>
            </a:r>
          </a:p>
          <a:p>
            <a:r>
              <a:rPr lang="en-US" dirty="0" smtClean="0"/>
              <a:t> Normal tissue on the margins of the lesion should be included. </a:t>
            </a:r>
          </a:p>
          <a:p>
            <a:r>
              <a:rPr lang="en-US" dirty="0" smtClean="0"/>
              <a:t> It is indicated when the lesion is relatively small and less than 1 cm in diameter, sessile or </a:t>
            </a:r>
            <a:r>
              <a:rPr lang="en-US" dirty="0" err="1" smtClean="0"/>
              <a:t>pedunculated</a:t>
            </a:r>
            <a:r>
              <a:rPr lang="en-US" dirty="0" smtClean="0"/>
              <a:t> and well circumscribed; Tissues which are freely movable and located above the mucosa or just beneath the surface.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It is the preferred treatment if, the size of lesion is such that it may be removed along with the margins of normal tissue and wound can be closed primarily.</a:t>
            </a:r>
          </a:p>
          <a:p>
            <a:r>
              <a:rPr lang="en-US" dirty="0" smtClean="0"/>
              <a:t>Contraindication Larger lesions than 2 to 4 cm—more cases are to be operated with proper surgical planning and anesthesia Vascular lesions—e.g. </a:t>
            </a:r>
            <a:r>
              <a:rPr lang="en-US" dirty="0" err="1" smtClean="0"/>
              <a:t>hemangioma</a:t>
            </a:r>
            <a:r>
              <a:rPr lang="en-US" dirty="0" smtClean="0"/>
              <a:t> Tumors adherent to important vital structures or major blood vessels.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solidFill>
                  <a:srgbClr val="FF0000"/>
                </a:solidFill>
              </a:rPr>
              <a:t>Exfoliative</a:t>
            </a:r>
            <a:r>
              <a:rPr lang="en-US" b="1" dirty="0" smtClean="0">
                <a:solidFill>
                  <a:srgbClr val="FF0000"/>
                </a:solidFill>
              </a:rPr>
              <a:t> cytology:</a:t>
            </a:r>
          </a:p>
          <a:p>
            <a:r>
              <a:rPr lang="en-US" dirty="0" smtClean="0"/>
              <a:t>  is a technique in which exfoliated cells assessed for pathological change.</a:t>
            </a:r>
          </a:p>
          <a:p>
            <a:r>
              <a:rPr lang="en-US" dirty="0" smtClean="0"/>
              <a:t> The cells examined are either manually scraped (mechanical exfoliation) or they are the cells which are spontaneously exfoliated.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smtClean="0"/>
              <a:t>Exfoliative</a:t>
            </a:r>
            <a:r>
              <a:rPr lang="en-US" dirty="0" smtClean="0"/>
              <a:t> cytology is an attractive option for early diagnosis of oral cancer including </a:t>
            </a:r>
            <a:r>
              <a:rPr lang="en-US" dirty="0" err="1" smtClean="0"/>
              <a:t>atypias</a:t>
            </a:r>
            <a:r>
              <a:rPr lang="en-US" dirty="0" smtClean="0"/>
              <a:t> and </a:t>
            </a:r>
            <a:r>
              <a:rPr lang="en-US" dirty="0" err="1" smtClean="0"/>
              <a:t>squamous</a:t>
            </a:r>
            <a:r>
              <a:rPr lang="en-US" dirty="0" smtClean="0"/>
              <a:t> cell carcinomas. </a:t>
            </a:r>
          </a:p>
          <a:p>
            <a:r>
              <a:rPr lang="en-US" dirty="0" smtClean="0"/>
              <a:t>It is a useful tool for detection, monitoring of initial alterations and establishment of adequate treatment. Recent advances in </a:t>
            </a:r>
            <a:r>
              <a:rPr lang="en-US" dirty="0" err="1" smtClean="0"/>
              <a:t>exfoliative</a:t>
            </a:r>
            <a:r>
              <a:rPr lang="en-US" dirty="0" smtClean="0"/>
              <a:t> cytology such as development of </a:t>
            </a:r>
            <a:r>
              <a:rPr lang="en-US" dirty="0" err="1" smtClean="0"/>
              <a:t>cytomorphometric</a:t>
            </a:r>
            <a:r>
              <a:rPr lang="en-US" dirty="0" smtClean="0"/>
              <a:t> method, DNA content determination, detection of tumor markers has contributed to renewed interest in this field. In this, the surface of the lesion is either wiped with some sponge material or scraped to make a smear.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solidFill>
                  <a:srgbClr val="FF0000"/>
                </a:solidFill>
              </a:rPr>
              <a:t>Oral mucosal brush biopsy: </a:t>
            </a:r>
            <a:endParaRPr lang="en-US" dirty="0" smtClean="0"/>
          </a:p>
          <a:p>
            <a:r>
              <a:rPr lang="en-US" dirty="0" smtClean="0"/>
              <a:t> This technique utilizes a disposable brush to collect a </a:t>
            </a:r>
            <a:r>
              <a:rPr lang="en-US" dirty="0" err="1" smtClean="0"/>
              <a:t>transepithelial</a:t>
            </a:r>
            <a:r>
              <a:rPr lang="en-US" dirty="0" smtClean="0"/>
              <a:t> sampling of cells.</a:t>
            </a:r>
          </a:p>
          <a:p>
            <a:r>
              <a:rPr lang="en-US" dirty="0" smtClean="0"/>
              <a:t> This brush has got 2 cutting surfaces i.e. flat end and circular border.	Specimen obtained brushing on the site and smeared on clean </a:t>
            </a:r>
            <a:r>
              <a:rPr lang="en-US" dirty="0" err="1" smtClean="0"/>
              <a:t>labelled</a:t>
            </a:r>
            <a:r>
              <a:rPr lang="en-US" dirty="0" smtClean="0"/>
              <a:t> glass slide. </a:t>
            </a:r>
          </a:p>
          <a:p>
            <a:r>
              <a:rPr lang="en-US" dirty="0" smtClean="0"/>
              <a:t>The sample is screened by an </a:t>
            </a:r>
            <a:r>
              <a:rPr lang="en-US" dirty="0" err="1" smtClean="0"/>
              <a:t>neurally</a:t>
            </a:r>
            <a:r>
              <a:rPr lang="en-US" dirty="0" smtClean="0"/>
              <a:t> networked computer that is programmed to detect </a:t>
            </a:r>
            <a:r>
              <a:rPr lang="en-US" dirty="0" err="1" smtClean="0"/>
              <a:t>cytologic</a:t>
            </a:r>
            <a:r>
              <a:rPr lang="en-US" dirty="0" smtClean="0"/>
              <a:t> changes associated with </a:t>
            </a:r>
            <a:r>
              <a:rPr lang="en-US" dirty="0" err="1" smtClean="0"/>
              <a:t>premalignancy</a:t>
            </a:r>
            <a:r>
              <a:rPr lang="en-US" dirty="0" smtClean="0"/>
              <a:t> and </a:t>
            </a:r>
            <a:r>
              <a:rPr lang="en-US" dirty="0" err="1" smtClean="0"/>
              <a:t>squamous</a:t>
            </a:r>
            <a:r>
              <a:rPr lang="en-US" dirty="0" smtClean="0"/>
              <a:t> cell ca.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b="1" dirty="0" smtClean="0"/>
              <a:t>Dorsal tongue:</a:t>
            </a:r>
            <a:r>
              <a:rPr lang="en-US" dirty="0" smtClean="0"/>
              <a:t> villous, normally exposed surface; contains papillae and specialized taste receptors </a:t>
            </a:r>
          </a:p>
          <a:p>
            <a:pPr fontAlgn="base"/>
            <a:r>
              <a:rPr lang="en-US" b="1" dirty="0" smtClean="0"/>
              <a:t>Ventral tongue:</a:t>
            </a:r>
            <a:r>
              <a:rPr lang="en-US" dirty="0" smtClean="0"/>
              <a:t> </a:t>
            </a:r>
            <a:r>
              <a:rPr lang="en-US" dirty="0" err="1" smtClean="0"/>
              <a:t>nonvillous</a:t>
            </a:r>
            <a:r>
              <a:rPr lang="en-US" dirty="0" smtClean="0"/>
              <a:t>, undersurface </a:t>
            </a:r>
          </a:p>
          <a:p>
            <a:pPr fontAlgn="base"/>
            <a:r>
              <a:rPr lang="en-US" b="1" dirty="0" smtClean="0"/>
              <a:t>Anterior 2/3 of tongue (oral tongue):</a:t>
            </a:r>
            <a:r>
              <a:rPr lang="en-US" dirty="0" smtClean="0"/>
              <a:t> freely mobile portion of tongue that extends </a:t>
            </a:r>
            <a:r>
              <a:rPr lang="en-US" dirty="0" err="1" smtClean="0"/>
              <a:t>anteriorly</a:t>
            </a:r>
            <a:r>
              <a:rPr lang="en-US" dirty="0" smtClean="0"/>
              <a:t> from line of </a:t>
            </a:r>
            <a:r>
              <a:rPr lang="en-US" dirty="0" err="1" smtClean="0"/>
              <a:t>circumvallate</a:t>
            </a:r>
            <a:r>
              <a:rPr lang="en-US" dirty="0" smtClean="0"/>
              <a:t> papillae to undersurface of tongue at junction of floor of mouth; composed of skeletal muscle, includes 4 areas: tip, lateral borders, dorsum and undersurface (</a:t>
            </a:r>
            <a:r>
              <a:rPr lang="en-US" dirty="0" err="1" smtClean="0"/>
              <a:t>nonvillous</a:t>
            </a:r>
            <a:r>
              <a:rPr lang="en-US" dirty="0" smtClean="0"/>
              <a:t> ventral surface of tongue) </a:t>
            </a:r>
          </a:p>
          <a:p>
            <a:pPr fontAlgn="base"/>
            <a:r>
              <a:rPr lang="en-US" b="1" dirty="0" smtClean="0"/>
              <a:t>Base of tongue (posterior 1/3 of tongue):</a:t>
            </a:r>
            <a:r>
              <a:rPr lang="en-US" dirty="0" smtClean="0"/>
              <a:t> bound </a:t>
            </a:r>
            <a:r>
              <a:rPr lang="en-US" dirty="0" err="1" smtClean="0"/>
              <a:t>anteriorly</a:t>
            </a:r>
            <a:r>
              <a:rPr lang="en-US" dirty="0" smtClean="0"/>
              <a:t> by </a:t>
            </a:r>
            <a:r>
              <a:rPr lang="en-US" dirty="0" err="1" smtClean="0"/>
              <a:t>circumvallate</a:t>
            </a:r>
            <a:r>
              <a:rPr lang="en-US" dirty="0" smtClean="0"/>
              <a:t> papillae, laterally by </a:t>
            </a:r>
            <a:r>
              <a:rPr lang="en-US" dirty="0" err="1" smtClean="0"/>
              <a:t>glossotonsillar</a:t>
            </a:r>
            <a:r>
              <a:rPr lang="en-US" dirty="0" smtClean="0"/>
              <a:t> </a:t>
            </a:r>
            <a:r>
              <a:rPr lang="en-US" dirty="0" err="1" smtClean="0"/>
              <a:t>sulci</a:t>
            </a:r>
            <a:r>
              <a:rPr lang="en-US" dirty="0" smtClean="0"/>
              <a:t> and </a:t>
            </a:r>
            <a:r>
              <a:rPr lang="en-US" dirty="0" err="1" smtClean="0"/>
              <a:t>posteriorly</a:t>
            </a:r>
            <a:r>
              <a:rPr lang="en-US" dirty="0" smtClean="0"/>
              <a:t> by epiglottis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err="1" smtClean="0"/>
              <a:t>Buccal</a:t>
            </a:r>
            <a:r>
              <a:rPr lang="en-US" b="1" dirty="0" smtClean="0"/>
              <a:t> mucosa:</a:t>
            </a:r>
            <a:r>
              <a:rPr lang="en-US" dirty="0" smtClean="0"/>
              <a:t> all of membrane lining inner surface of cheeks and lips from line of contact of opposing lips to line of attachment of mucosa of alveolar ridge (upper and lower) and </a:t>
            </a:r>
            <a:r>
              <a:rPr lang="en-US" dirty="0" err="1" smtClean="0"/>
              <a:t>pterygomandibular</a:t>
            </a:r>
            <a:r>
              <a:rPr lang="en-US" dirty="0" smtClean="0"/>
              <a:t> </a:t>
            </a:r>
            <a:r>
              <a:rPr lang="en-US" dirty="0" err="1" smtClean="0"/>
              <a:t>raphe</a:t>
            </a:r>
            <a:r>
              <a:rPr lang="en-US" dirty="0" smtClean="0"/>
              <a:t>; contains </a:t>
            </a:r>
            <a:r>
              <a:rPr lang="en-US" dirty="0" err="1" smtClean="0"/>
              <a:t>ostia</a:t>
            </a:r>
            <a:r>
              <a:rPr lang="en-US" dirty="0" smtClean="0"/>
              <a:t> of main duct of parotid gland (</a:t>
            </a:r>
            <a:r>
              <a:rPr lang="en-US" dirty="0" err="1" smtClean="0"/>
              <a:t>Stenson</a:t>
            </a:r>
            <a:r>
              <a:rPr lang="en-US" dirty="0" smtClean="0"/>
              <a:t> duct). </a:t>
            </a:r>
          </a:p>
          <a:p>
            <a:pPr fontAlgn="base"/>
            <a:r>
              <a:rPr lang="en-US" b="1" dirty="0" smtClean="0"/>
              <a:t>Floor of mouth:</a:t>
            </a:r>
            <a:r>
              <a:rPr lang="en-US" dirty="0" smtClean="0"/>
              <a:t> </a:t>
            </a:r>
            <a:r>
              <a:rPr lang="en-US" dirty="0" err="1" smtClean="0"/>
              <a:t>semilunar</a:t>
            </a:r>
            <a:r>
              <a:rPr lang="en-US" dirty="0" smtClean="0"/>
              <a:t> space of </a:t>
            </a:r>
            <a:r>
              <a:rPr lang="en-US" dirty="0" err="1" smtClean="0"/>
              <a:t>myelohyoid</a:t>
            </a:r>
            <a:r>
              <a:rPr lang="en-US" dirty="0" smtClean="0"/>
              <a:t> and </a:t>
            </a:r>
            <a:r>
              <a:rPr lang="en-US" dirty="0" err="1" smtClean="0"/>
              <a:t>hyoglossus</a:t>
            </a:r>
            <a:r>
              <a:rPr lang="en-US" dirty="0" smtClean="0"/>
              <a:t> muscles, extending from inner surface of lower alveolar ridge to undersurface of tongue; posterior boundary is base of anterior pillar of tonsil; divided into two sides by </a:t>
            </a:r>
            <a:r>
              <a:rPr lang="en-US" dirty="0" err="1" smtClean="0"/>
              <a:t>frenulum</a:t>
            </a:r>
            <a:r>
              <a:rPr lang="en-US" dirty="0" smtClean="0"/>
              <a:t> of tongue, contains </a:t>
            </a:r>
            <a:r>
              <a:rPr lang="en-US" dirty="0" err="1" smtClean="0"/>
              <a:t>ostia</a:t>
            </a:r>
            <a:r>
              <a:rPr lang="en-US" dirty="0" smtClean="0"/>
              <a:t> of </a:t>
            </a:r>
            <a:r>
              <a:rPr lang="en-US" dirty="0" err="1" smtClean="0"/>
              <a:t>submaxillary</a:t>
            </a:r>
            <a:r>
              <a:rPr lang="en-US" dirty="0" smtClean="0"/>
              <a:t> and sublingual salivary glands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Hard palate:</a:t>
            </a:r>
            <a:r>
              <a:rPr lang="en-US" dirty="0" smtClean="0"/>
              <a:t> forms roof of oral cavity; </a:t>
            </a:r>
            <a:r>
              <a:rPr lang="en-US" dirty="0" err="1" smtClean="0"/>
              <a:t>semilunar</a:t>
            </a:r>
            <a:r>
              <a:rPr lang="en-US" dirty="0" smtClean="0"/>
              <a:t> surface between upper alveolar ridge and mucous membrane covering palatine process of maxillary palatine bones; extends from inner surface of superior alveolar ridge to posterior edge of palatine bone .</a:t>
            </a:r>
          </a:p>
          <a:p>
            <a:r>
              <a:rPr lang="en-US" b="1" dirty="0" err="1" smtClean="0"/>
              <a:t>Gingiva</a:t>
            </a:r>
            <a:r>
              <a:rPr lang="en-US" b="1" dirty="0" smtClean="0"/>
              <a:t>:</a:t>
            </a:r>
            <a:r>
              <a:rPr lang="en-US" dirty="0" smtClean="0"/>
              <a:t> mucosa in area of teeth and palate; extends from labial </a:t>
            </a:r>
            <a:r>
              <a:rPr lang="en-US" dirty="0" err="1" smtClean="0"/>
              <a:t>sulcus</a:t>
            </a:r>
            <a:r>
              <a:rPr lang="en-US" dirty="0" smtClean="0"/>
              <a:t> and </a:t>
            </a:r>
            <a:r>
              <a:rPr lang="en-US" dirty="0" err="1" smtClean="0"/>
              <a:t>buccal</a:t>
            </a:r>
            <a:r>
              <a:rPr lang="en-US" dirty="0" smtClean="0"/>
              <a:t> </a:t>
            </a:r>
            <a:r>
              <a:rPr lang="en-US" dirty="0" err="1" smtClean="0"/>
              <a:t>sulcus</a:t>
            </a:r>
            <a:r>
              <a:rPr lang="en-US" dirty="0" smtClean="0"/>
              <a:t> to a cuff of tissue around each tooth.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Lip:</a:t>
            </a:r>
            <a:r>
              <a:rPr lang="en-US" dirty="0" smtClean="0"/>
              <a:t> begins at junction of vermilion border (</a:t>
            </a:r>
            <a:r>
              <a:rPr lang="en-US" dirty="0" err="1" smtClean="0"/>
              <a:t>mucocutaneous</a:t>
            </a:r>
            <a:r>
              <a:rPr lang="en-US" dirty="0" smtClean="0"/>
              <a:t> junction) with skin, includes only vermilion surface or that portion of lip that comes into contact with opposing lip; upper and lower lip are joined at </a:t>
            </a:r>
            <a:r>
              <a:rPr lang="en-US" dirty="0" err="1" smtClean="0"/>
              <a:t>commissures</a:t>
            </a:r>
            <a:r>
              <a:rPr lang="en-US" dirty="0" smtClean="0"/>
              <a:t> of mouth; external surface is skin and mucous membrane; internally contains </a:t>
            </a:r>
            <a:r>
              <a:rPr lang="en-US" dirty="0" err="1" smtClean="0"/>
              <a:t>orbicularis</a:t>
            </a:r>
            <a:r>
              <a:rPr lang="en-US" dirty="0" smtClean="0"/>
              <a:t> </a:t>
            </a:r>
            <a:r>
              <a:rPr lang="en-US" dirty="0" err="1" smtClean="0"/>
              <a:t>oris</a:t>
            </a:r>
            <a:r>
              <a:rPr lang="en-US" dirty="0" smtClean="0"/>
              <a:t> muscle, blood vessels, nerves, </a:t>
            </a:r>
            <a:r>
              <a:rPr lang="en-US" dirty="0" err="1" smtClean="0"/>
              <a:t>areolar</a:t>
            </a:r>
            <a:r>
              <a:rPr lang="en-US" dirty="0" smtClean="0"/>
              <a:t> tissue, fat and small labial glands; inner surface of lip is connected to gum in midline by </a:t>
            </a:r>
            <a:r>
              <a:rPr lang="en-US" dirty="0" err="1" smtClean="0"/>
              <a:t>frenulum</a:t>
            </a:r>
            <a:r>
              <a:rPr lang="en-US" dirty="0" smtClean="0"/>
              <a:t>, a mucous membrane fold.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Lower alveolar ridge:</a:t>
            </a:r>
            <a:r>
              <a:rPr lang="en-US" dirty="0" smtClean="0"/>
              <a:t> mucosa overlying alveolar process of mandible which extends from line of attachment of mucosa in lower </a:t>
            </a:r>
            <a:r>
              <a:rPr lang="en-US" dirty="0" err="1" smtClean="0"/>
              <a:t>gingivobuccal</a:t>
            </a:r>
            <a:r>
              <a:rPr lang="en-US" dirty="0" smtClean="0"/>
              <a:t> </a:t>
            </a:r>
            <a:r>
              <a:rPr lang="en-US" dirty="0" err="1" smtClean="0"/>
              <a:t>sulcus</a:t>
            </a:r>
            <a:r>
              <a:rPr lang="en-US" dirty="0" smtClean="0"/>
              <a:t> to line of free mucosa of floor of mouth; </a:t>
            </a:r>
            <a:r>
              <a:rPr lang="en-US" dirty="0" err="1" smtClean="0"/>
              <a:t>posteriorly</a:t>
            </a:r>
            <a:r>
              <a:rPr lang="en-US" dirty="0" smtClean="0"/>
              <a:t> extends to ascending </a:t>
            </a:r>
            <a:r>
              <a:rPr lang="en-US" dirty="0" err="1" smtClean="0"/>
              <a:t>ramus</a:t>
            </a:r>
            <a:r>
              <a:rPr lang="en-US" dirty="0" smtClean="0"/>
              <a:t> of mandible.</a:t>
            </a:r>
          </a:p>
          <a:p>
            <a:pPr fontAlgn="base"/>
            <a:r>
              <a:rPr lang="en-US" b="1" dirty="0" err="1" smtClean="0"/>
              <a:t>Retromolar</a:t>
            </a:r>
            <a:r>
              <a:rPr lang="en-US" b="1" dirty="0" smtClean="0"/>
              <a:t> </a:t>
            </a:r>
            <a:r>
              <a:rPr lang="en-US" b="1" dirty="0" err="1" smtClean="0"/>
              <a:t>gingiva</a:t>
            </a:r>
            <a:r>
              <a:rPr lang="en-US" b="1" dirty="0" smtClean="0"/>
              <a:t> (</a:t>
            </a:r>
            <a:r>
              <a:rPr lang="en-US" b="1" dirty="0" err="1" smtClean="0"/>
              <a:t>retromolar</a:t>
            </a:r>
            <a:r>
              <a:rPr lang="en-US" b="1" dirty="0" smtClean="0"/>
              <a:t> </a:t>
            </a:r>
            <a:r>
              <a:rPr lang="en-US" b="1" dirty="0" err="1" smtClean="0"/>
              <a:t>trigone</a:t>
            </a:r>
            <a:r>
              <a:rPr lang="en-US" b="1" dirty="0" smtClean="0"/>
              <a:t>):</a:t>
            </a:r>
            <a:r>
              <a:rPr lang="en-US" dirty="0" smtClean="0"/>
              <a:t> mucosa overlying ascending </a:t>
            </a:r>
            <a:r>
              <a:rPr lang="en-US" dirty="0" err="1" smtClean="0"/>
              <a:t>ramus</a:t>
            </a:r>
            <a:r>
              <a:rPr lang="en-US" dirty="0" smtClean="0"/>
              <a:t> of mandible from level of posterior surface of last molar tooth to apex superiorly, adjacent to </a:t>
            </a:r>
            <a:r>
              <a:rPr lang="en-US" dirty="0" err="1" smtClean="0"/>
              <a:t>tuberosity</a:t>
            </a:r>
            <a:r>
              <a:rPr lang="en-US" dirty="0" smtClean="0"/>
              <a:t> of maxilla.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err="1" smtClean="0"/>
              <a:t>Tonsillar</a:t>
            </a:r>
            <a:r>
              <a:rPr lang="en-US" b="1" dirty="0" smtClean="0"/>
              <a:t> </a:t>
            </a:r>
            <a:r>
              <a:rPr lang="en-US" b="1" dirty="0"/>
              <a:t>area:</a:t>
            </a:r>
            <a:r>
              <a:rPr lang="en-US" dirty="0"/>
              <a:t> anterior and posterior </a:t>
            </a:r>
            <a:r>
              <a:rPr lang="en-US" dirty="0" err="1"/>
              <a:t>tonsillar</a:t>
            </a:r>
            <a:r>
              <a:rPr lang="en-US" dirty="0"/>
              <a:t> pillars and </a:t>
            </a:r>
            <a:r>
              <a:rPr lang="en-US" dirty="0" err="1"/>
              <a:t>tonsillar</a:t>
            </a:r>
            <a:r>
              <a:rPr lang="en-US" dirty="0"/>
              <a:t> </a:t>
            </a:r>
            <a:r>
              <a:rPr lang="en-US" dirty="0" err="1"/>
              <a:t>fossa</a:t>
            </a:r>
            <a:r>
              <a:rPr lang="en-US" dirty="0"/>
              <a:t> </a:t>
            </a:r>
          </a:p>
          <a:p>
            <a:pPr fontAlgn="base"/>
            <a:r>
              <a:rPr lang="en-US" b="1" dirty="0"/>
              <a:t>Upper alveolar ridge:</a:t>
            </a:r>
            <a:r>
              <a:rPr lang="en-US" dirty="0"/>
              <a:t> mucosa overlying alveolar process of maxilla which extends from line of attachment of mucosa in upper </a:t>
            </a:r>
            <a:r>
              <a:rPr lang="en-US" dirty="0" err="1"/>
              <a:t>gingivobuccal</a:t>
            </a:r>
            <a:r>
              <a:rPr lang="en-US" dirty="0"/>
              <a:t> </a:t>
            </a:r>
            <a:r>
              <a:rPr lang="en-US" dirty="0" err="1"/>
              <a:t>sulcus</a:t>
            </a:r>
            <a:r>
              <a:rPr lang="en-US" dirty="0"/>
              <a:t> to junction of hard palate; posterior margin is upper end of </a:t>
            </a:r>
            <a:r>
              <a:rPr lang="en-US" dirty="0" err="1"/>
              <a:t>pterygopalatine</a:t>
            </a:r>
            <a:r>
              <a:rPr lang="en-US" dirty="0"/>
              <a:t> arch </a:t>
            </a:r>
          </a:p>
          <a:p>
            <a:pPr fontAlgn="base"/>
            <a:r>
              <a:rPr lang="en-US" b="1" dirty="0"/>
              <a:t>Vermillion border:</a:t>
            </a:r>
            <a:r>
              <a:rPr lang="en-US" dirty="0"/>
              <a:t> </a:t>
            </a:r>
            <a:r>
              <a:rPr lang="en-US" dirty="0" err="1"/>
              <a:t>mucocutaneous</a:t>
            </a:r>
            <a:r>
              <a:rPr lang="en-US" dirty="0"/>
              <a:t> junction of lip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Histology</a:t>
            </a:r>
            <a:endParaRPr lang="en-US" dirty="0"/>
          </a:p>
        </p:txBody>
      </p:sp>
      <p:sp>
        <p:nvSpPr>
          <p:cNvPr id="3" name="Content Placeholder 2"/>
          <p:cNvSpPr>
            <a:spLocks noGrp="1"/>
          </p:cNvSpPr>
          <p:nvPr>
            <p:ph idx="1"/>
          </p:nvPr>
        </p:nvSpPr>
        <p:spPr/>
        <p:txBody>
          <a:bodyPr>
            <a:noAutofit/>
          </a:bodyPr>
          <a:lstStyle/>
          <a:p>
            <a:pPr fontAlgn="base"/>
            <a:r>
              <a:rPr lang="en-US" sz="2800" dirty="0" smtClean="0"/>
              <a:t>Epithelium: Stratified </a:t>
            </a:r>
            <a:r>
              <a:rPr lang="en-US" sz="2800" dirty="0" err="1"/>
              <a:t>squamous</a:t>
            </a:r>
            <a:r>
              <a:rPr lang="en-US" sz="2800" dirty="0"/>
              <a:t> epithelium often with </a:t>
            </a:r>
            <a:r>
              <a:rPr lang="en-US" sz="2800" dirty="0" err="1"/>
              <a:t>parakeratosis</a:t>
            </a:r>
            <a:r>
              <a:rPr lang="en-US" sz="2800" dirty="0"/>
              <a:t> </a:t>
            </a:r>
          </a:p>
          <a:p>
            <a:pPr fontAlgn="base"/>
            <a:r>
              <a:rPr lang="en-US" sz="2800" dirty="0"/>
              <a:t>No hair follicles or sweat glands present </a:t>
            </a:r>
          </a:p>
          <a:p>
            <a:pPr fontAlgn="base"/>
            <a:r>
              <a:rPr lang="en-US" sz="2800" dirty="0" err="1"/>
              <a:t>Keratinization</a:t>
            </a:r>
            <a:r>
              <a:rPr lang="en-US" sz="2800" dirty="0"/>
              <a:t> in areas most exposed to mastication (</a:t>
            </a:r>
            <a:r>
              <a:rPr lang="en-US" sz="2800" dirty="0" err="1"/>
              <a:t>gingiva</a:t>
            </a:r>
            <a:r>
              <a:rPr lang="en-US" sz="2800" dirty="0"/>
              <a:t>, hard palate, dorsum of tongue) </a:t>
            </a:r>
          </a:p>
          <a:p>
            <a:pPr fontAlgn="base"/>
            <a:r>
              <a:rPr lang="en-US" sz="2800" dirty="0"/>
              <a:t>Lamina </a:t>
            </a:r>
            <a:r>
              <a:rPr lang="en-US" sz="2800" dirty="0" err="1"/>
              <a:t>propria</a:t>
            </a:r>
            <a:r>
              <a:rPr lang="en-US" sz="2800" dirty="0"/>
              <a:t> contains loose connective tissue, mucous glands, serous minor salivary type glands </a:t>
            </a:r>
          </a:p>
          <a:p>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4664</TotalTime>
  <Words>1600</Words>
  <Application>Microsoft Office PowerPoint</Application>
  <PresentationFormat>On-screen Show (4:3)</PresentationFormat>
  <Paragraphs>97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Oral pathology lec.1</vt:lpstr>
      <vt:lpstr>Introduction and Review :</vt:lpstr>
      <vt:lpstr>Slide 3</vt:lpstr>
      <vt:lpstr>Slide 4</vt:lpstr>
      <vt:lpstr>Slide 5</vt:lpstr>
      <vt:lpstr>Slide 6</vt:lpstr>
      <vt:lpstr>Slide 7</vt:lpstr>
      <vt:lpstr>Slide 8</vt:lpstr>
      <vt:lpstr>Histology</vt:lpstr>
      <vt:lpstr>Slide 10</vt:lpstr>
      <vt:lpstr>Slide 11</vt:lpstr>
      <vt:lpstr>Slide 12</vt:lpstr>
      <vt:lpstr>Slide 13</vt:lpstr>
      <vt:lpstr>Biopsy</vt:lpstr>
      <vt:lpstr>Slide 15</vt:lpstr>
      <vt:lpstr>Slide 16</vt:lpstr>
      <vt:lpstr>Slide 17</vt:lpstr>
      <vt:lpstr>Slide 18</vt:lpstr>
      <vt:lpstr>Slide 19</vt:lpstr>
      <vt:lpstr>Slide 20</vt:lpstr>
      <vt:lpstr>Types of biopsy</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13</cp:revision>
  <dcterms:created xsi:type="dcterms:W3CDTF">2019-09-29T15:13:51Z</dcterms:created>
  <dcterms:modified xsi:type="dcterms:W3CDTF">2019-10-07T08:54:01Z</dcterms:modified>
</cp:coreProperties>
</file>